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23_2A4B6621.xml" ContentType="application/vnd.ms-powerpoint.comments+xml"/>
  <Override PartName="/ppt/comments/modernComment_125_EE5E9791.xml" ContentType="application/vnd.ms-powerpoint.comments+xml"/>
  <Override PartName="/ppt/comments/modernComment_126_2B3359BF.xml" ContentType="application/vnd.ms-powerpoint.comment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sldIdLst>
    <p:sldId id="256" r:id="rId2"/>
    <p:sldId id="258" r:id="rId3"/>
    <p:sldId id="286" r:id="rId4"/>
    <p:sldId id="259" r:id="rId5"/>
    <p:sldId id="260" r:id="rId6"/>
    <p:sldId id="287" r:id="rId7"/>
    <p:sldId id="289" r:id="rId8"/>
    <p:sldId id="292" r:id="rId9"/>
    <p:sldId id="291" r:id="rId10"/>
    <p:sldId id="296" r:id="rId11"/>
    <p:sldId id="297" r:id="rId12"/>
    <p:sldId id="295" r:id="rId13"/>
    <p:sldId id="264" r:id="rId14"/>
    <p:sldId id="293" r:id="rId15"/>
    <p:sldId id="294" r:id="rId16"/>
    <p:sldId id="266" r:id="rId17"/>
    <p:sldId id="257" r:id="rId18"/>
    <p:sldId id="26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A0945C-EF43-D24B-0928-0E3D50E19C7E}" name="Шестопалов Даниил" initials="ШД" userId="c0c67c5dd2e2120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0FF"/>
    <a:srgbClr val="EDE9FF"/>
    <a:srgbClr val="FFB5D3"/>
    <a:srgbClr val="FFBC7A"/>
    <a:srgbClr val="FC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EA280-35DC-4F96-98FB-377065355BC0}" v="507" dt="2024-05-29T16:05:44.100"/>
    <p1510:client id="{C50EDD00-6791-4C4A-AD39-21C4CC2907C9}" v="147" dt="2024-05-30T13:16:35.185"/>
    <p1510:client id="{FDB28882-863C-401B-BC0B-9735F62EEEDB}" v="56" dt="2024-05-29T19:59:57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23_2A4B66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78A4FC-73A0-489F-B940-EC392807EEB6}" authorId="{35A0945C-EF43-D24B-0928-0E3D50E19C7E}" created="2024-05-27T11:31:08.262">
    <pc:sldMkLst xmlns:pc="http://schemas.microsoft.com/office/powerpoint/2013/main/command">
      <pc:docMk/>
      <pc:sldMk cId="709584417" sldId="291"/>
    </pc:sldMkLst>
    <p188:txBody>
      <a:bodyPr/>
      <a:lstStyle/>
      <a:p>
        <a:r>
          <a:rPr lang="ru-RU"/>
          <a:t>Добавить гифки, Дане</a:t>
        </a:r>
      </a:p>
    </p188:txBody>
  </p188:cm>
</p188:cmLst>
</file>

<file path=ppt/comments/modernComment_125_EE5E97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F31194-8628-4A26-89F0-670A1325A691}" authorId="{35A0945C-EF43-D24B-0928-0E3D50E19C7E}" created="2024-05-26T12:04:22.305">
    <pc:sldMkLst xmlns:pc="http://schemas.microsoft.com/office/powerpoint/2013/main/command">
      <pc:docMk/>
      <pc:sldMk cId="2713225707" sldId="264"/>
    </pc:sldMkLst>
    <p188:txBody>
      <a:bodyPr/>
      <a:lstStyle/>
      <a:p>
        <a:r>
          <a:rPr lang="ru-RU"/>
          <a:t>Нужно сюда добавить воронки</a:t>
        </a:r>
      </a:p>
    </p188:txBody>
  </p188:cm>
</p188:cmLst>
</file>

<file path=ppt/comments/modernComment_126_2B3359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6DDFAA-003E-4201-B002-7BD105B3DFD5}" authorId="{35A0945C-EF43-D24B-0928-0E3D50E19C7E}" created="2024-05-26T12:04:22.305">
    <pc:sldMkLst xmlns:pc="http://schemas.microsoft.com/office/powerpoint/2013/main/command">
      <pc:docMk/>
      <pc:sldMk cId="2713225707" sldId="264"/>
    </pc:sldMkLst>
    <p188:txBody>
      <a:bodyPr/>
      <a:lstStyle/>
      <a:p>
        <a:r>
          <a:rPr lang="ru-RU"/>
          <a:t>Нужно сюда добавить воронки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5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6096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2200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7089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512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34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5134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3110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706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11582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6142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9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18/10/relationships/comments" Target="../comments/modernComment_123_2A4B662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18/10/relationships/comments" Target="../comments/modernComment_123_2A4B662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EE5E979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2B3359BF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18/10/relationships/comments" Target="../comments/modernComment_123_2A4B662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графическая вставка, мультфильм, График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72AA218-0EF2-5B06-DD65-1832EDFD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68" y="1866900"/>
            <a:ext cx="2872141" cy="4117766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47759" y="2225404"/>
            <a:ext cx="6363224" cy="40979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err="1">
                <a:latin typeface="Times New Roman"/>
                <a:cs typeface="Times New Roman"/>
              </a:rPr>
              <a:t>Выполнили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студенты</a:t>
            </a:r>
            <a:r>
              <a:rPr lang="en-US">
                <a:latin typeface="Times New Roman"/>
                <a:cs typeface="Times New Roman"/>
              </a:rPr>
              <a:t> 3 </a:t>
            </a:r>
            <a:r>
              <a:rPr lang="en-US" err="1">
                <a:latin typeface="Times New Roman"/>
                <a:cs typeface="Times New Roman"/>
              </a:rPr>
              <a:t>курса</a:t>
            </a:r>
            <a:r>
              <a:rPr lang="en-US">
                <a:latin typeface="Times New Roman"/>
                <a:cs typeface="Times New Roman"/>
              </a:rPr>
              <a:t> ФКН </a:t>
            </a:r>
            <a:r>
              <a:rPr lang="en-US" err="1">
                <a:latin typeface="Times New Roman"/>
                <a:cs typeface="Times New Roman"/>
              </a:rPr>
              <a:t>группа</a:t>
            </a:r>
            <a:r>
              <a:rPr lang="en-US">
                <a:latin typeface="Times New Roman"/>
                <a:cs typeface="Times New Roman"/>
              </a:rPr>
              <a:t> 6-1</a:t>
            </a:r>
            <a:endParaRPr lang="ru-RU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err="1">
                <a:latin typeface="Times New Roman"/>
                <a:cs typeface="Times New Roman"/>
              </a:rPr>
              <a:t>Шестопалов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Даниил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Андреевич</a:t>
            </a:r>
            <a:endParaRPr lang="en-US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err="1">
                <a:latin typeface="Times New Roman"/>
                <a:cs typeface="Times New Roman"/>
              </a:rPr>
              <a:t>Третьяков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Данила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Сергеевич</a:t>
            </a:r>
            <a:endParaRPr lang="en-US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err="1">
                <a:latin typeface="Times New Roman"/>
                <a:cs typeface="Times New Roman"/>
              </a:rPr>
              <a:t>Иванов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Григорий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Валерьевич</a:t>
            </a:r>
            <a:endParaRPr lang="en-US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CA8C2C-7DEA-3761-3153-4966B420FED6}"/>
              </a:ext>
            </a:extLst>
          </p:cNvPr>
          <p:cNvSpPr txBox="1"/>
          <p:nvPr/>
        </p:nvSpPr>
        <p:spPr>
          <a:xfrm>
            <a:off x="1882" y="603955"/>
            <a:ext cx="121874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600">
                <a:latin typeface="Times New Roman"/>
                <a:cs typeface="Times New Roman"/>
              </a:rPr>
              <a:t>Мобильное  приложение контроля заданий</a:t>
            </a:r>
            <a:br>
              <a:rPr lang="ru-RU" sz="3600">
                <a:latin typeface="Times New Roman"/>
                <a:cs typeface="Times New Roman"/>
              </a:rPr>
            </a:br>
            <a:r>
              <a:rPr lang="ru-RU" sz="3600" err="1">
                <a:latin typeface="Times New Roman"/>
                <a:cs typeface="Times New Roman"/>
              </a:rPr>
              <a:t>ProjectPal</a:t>
            </a:r>
            <a:r>
              <a:rPr lang="ru-RU" sz="3600">
                <a:latin typeface="Times New Roman"/>
                <a:cs typeface="Times New Roman"/>
              </a:rPr>
              <a:t> 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1C0C9-3664-B9E9-1A9A-57469D60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Демонстрация продукта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C54EED-3DD1-9F42-99C7-83BDABEA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ru-RU"/>
          </a:p>
        </p:txBody>
      </p:sp>
      <p:pic>
        <p:nvPicPr>
          <p:cNvPr id="8" name="video5386557870210828822">
            <a:hlinkClick r:id="" action="ppaction://media"/>
            <a:extLst>
              <a:ext uri="{FF2B5EF4-FFF2-40B4-BE49-F238E27FC236}">
                <a16:creationId xmlns:a16="http://schemas.microsoft.com/office/drawing/2014/main" id="{D5B6727B-28E7-0233-19F7-2EA7CE61D8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35" end="11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7379" y="373120"/>
            <a:ext cx="2923376" cy="6484880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107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 mod="1">
    <p:ext uri="{6950BFC3-D8DA-4A85-94F7-54DA5524770B}">
      <p188:commentRel xmlns:p188="http://schemas.microsoft.com/office/powerpoint/2018/8/main" xmlns="" r:id="rId7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1C0C9-3664-B9E9-1A9A-57469D60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Демонстрация продукта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C54EED-3DD1-9F42-99C7-83BDABEA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ru-RU"/>
          </a:p>
        </p:txBody>
      </p:sp>
      <p:pic>
        <p:nvPicPr>
          <p:cNvPr id="10" name="video5386557870210828905">
            <a:hlinkClick r:id="" action="ppaction://media"/>
            <a:extLst>
              <a:ext uri="{FF2B5EF4-FFF2-40B4-BE49-F238E27FC236}">
                <a16:creationId xmlns:a16="http://schemas.microsoft.com/office/drawing/2014/main" id="{DE612178-B791-BA6F-12AD-04C52595B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7106" y="310828"/>
            <a:ext cx="2964213" cy="6547172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4007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 mod="1">
    <p:ext uri="{6950BFC3-D8DA-4A85-94F7-54DA5524770B}">
      <p188:commentRel xmlns:p188="http://schemas.microsoft.com/office/powerpoint/2018/8/main" xmlns="" r:id="rId7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7C673-3CAC-6CF7-635E-A509EC05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38E2E5-9E51-6B71-D0EC-1AF7013A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ru-RU" dirty="0"/>
              <a:t>Платная интеграция системы в учебные заведения</a:t>
            </a:r>
            <a:r>
              <a:rPr lang="en-US" dirty="0"/>
              <a:t>;</a:t>
            </a:r>
          </a:p>
          <a:p>
            <a:pPr>
              <a:lnSpc>
                <a:spcPct val="200000"/>
              </a:lnSpc>
            </a:pPr>
            <a:r>
              <a:rPr lang="ru-RU" dirty="0"/>
              <a:t>Платная помощь в развертывании сервера.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2620D4-5D7B-0FEE-7832-75C467AF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0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40512-C71D-550C-C1A7-1093C335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/>
                <a:cs typeface="Times New Roman"/>
              </a:rPr>
              <a:t>Аналитика. Воронка авторизации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1F8FB8-3EFC-EC1C-B7A6-13486F2A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ru-RU"/>
          </a:p>
        </p:txBody>
      </p:sp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DEB78BF-165C-C903-ADDE-B1370B3B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06" y="1701936"/>
            <a:ext cx="11095182" cy="40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40512-C71D-550C-C1A7-1093C335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/>
                <a:cs typeface="Times New Roman"/>
              </a:rPr>
              <a:t>Аналитика. Просмотр календаря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1F8FB8-3EFC-EC1C-B7A6-13486F2A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C7767FF-AD57-8F3F-1D77-9D3D4E6D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83" y="1565601"/>
            <a:ext cx="7423299" cy="45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7659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40512-C71D-550C-C1A7-1093C335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/>
                <a:cs typeface="Times New Roman"/>
              </a:rPr>
              <a:t>Аналитика. Добавление ответа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1F8FB8-3EFC-EC1C-B7A6-13486F2A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ru-RU"/>
          </a:p>
        </p:txBody>
      </p:sp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47D39DC-C5AF-8514-A094-0ED127CD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43" y="1542291"/>
            <a:ext cx="9020313" cy="48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559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6950BFC3-D8DA-4A85-94F7-54DA5524770B}">
      <p188:commentRel xmlns:p188="http://schemas.microsoft.com/office/powerpoint/2018/8/main" xmlns="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4A9745-CCEB-E128-E40D-0CB064CB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ea typeface="+mj-lt"/>
                <a:cs typeface="+mj-lt"/>
              </a:rPr>
              <a:t>План развития. Долгосрочные цели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F5B76-4EF1-4803-B10C-E55C221F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575" y="347829"/>
            <a:ext cx="10515600" cy="6497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ru-RU">
                <a:latin typeface="Times New Roman"/>
                <a:cs typeface="Times New Roman"/>
              </a:rPr>
              <a:t>Реализовать чат между преподавателями и учащимися;</a:t>
            </a:r>
            <a:endParaRPr lang="ru-RU"/>
          </a:p>
          <a:p>
            <a:pPr>
              <a:lnSpc>
                <a:spcPct val="150000"/>
              </a:lnSpc>
            </a:pPr>
            <a:r>
              <a:rPr lang="ru-RU">
                <a:latin typeface="Times New Roman"/>
                <a:cs typeface="Times New Roman"/>
              </a:rPr>
              <a:t>Реализовать расписание занятий;</a:t>
            </a:r>
          </a:p>
          <a:p>
            <a:pPr>
              <a:lnSpc>
                <a:spcPct val="150000"/>
              </a:lnSpc>
            </a:pPr>
            <a:r>
              <a:rPr lang="ru-RU">
                <a:latin typeface="Times New Roman"/>
                <a:cs typeface="Times New Roman"/>
              </a:rPr>
              <a:t>Реализовать возможность запуска приложения в автономном режиме;</a:t>
            </a:r>
          </a:p>
          <a:p>
            <a:pPr>
              <a:lnSpc>
                <a:spcPct val="150000"/>
              </a:lnSpc>
            </a:pPr>
            <a:r>
              <a:rPr lang="ru-RU">
                <a:latin typeface="Times New Roman"/>
                <a:cs typeface="Times New Roman"/>
              </a:rPr>
              <a:t>Реализовать выбор визуальной темы приложения.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5B82A4C-2C1B-903B-E084-E1A9A26D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63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AF8DE-E680-6F74-0A81-241C71EB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Информация о команде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F3A609D-A713-CED8-04C3-DA23A4580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70001"/>
              </p:ext>
            </p:extLst>
          </p:nvPr>
        </p:nvGraphicFramePr>
        <p:xfrm>
          <a:off x="838200" y="1825625"/>
          <a:ext cx="10515600" cy="4583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9763427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72245863"/>
                    </a:ext>
                  </a:extLst>
                </a:gridCol>
              </a:tblGrid>
              <a:tr h="10707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3200" b="1" dirty="0">
                          <a:solidFill>
                            <a:schemeClr val="tx1"/>
                          </a:solidFill>
                          <a:latin typeface="Times New Roman"/>
                        </a:rPr>
                        <a:t>Участники проекта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3200" b="1" dirty="0">
                          <a:solidFill>
                            <a:schemeClr val="tx1"/>
                          </a:solidFill>
                          <a:latin typeface="Times New Roman"/>
                        </a:rPr>
                        <a:t>Закрепленные роли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78702"/>
                  </a:ext>
                </a:extLst>
              </a:tr>
              <a:tr h="1070742">
                <a:tc>
                  <a:txBody>
                    <a:bodyPr/>
                    <a:lstStyle/>
                    <a:p>
                      <a:r>
                        <a:rPr lang="ru-RU" sz="2800" dirty="0">
                          <a:latin typeface="Times New Roman"/>
                        </a:rPr>
                        <a:t>Шестопалов Даниил Андреевич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800" b="0" i="0" u="none" strike="noStrike" noProof="0" dirty="0">
                          <a:latin typeface="Times New Roman"/>
                        </a:rPr>
                        <a:t>Тимлид, </a:t>
                      </a:r>
                      <a:r>
                        <a:rPr lang="ru-RU" sz="2800" b="0" i="0" u="none" strike="noStrike" noProof="0" err="1">
                          <a:latin typeface="Times New Roman"/>
                        </a:rPr>
                        <a:t>backend</a:t>
                      </a:r>
                      <a:r>
                        <a:rPr lang="ru-RU" sz="2800" b="0" i="0" u="none" strike="noStrike" noProof="0" dirty="0">
                          <a:latin typeface="Times New Roman"/>
                        </a:rPr>
                        <a:t> разработчик</a:t>
                      </a:r>
                      <a:endParaRPr lang="ru-RU" sz="2800" dirty="0">
                        <a:latin typeface="Times New Roman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1529"/>
                  </a:ext>
                </a:extLst>
              </a:tr>
              <a:tr h="107074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Третьяков</a:t>
                      </a: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Данила</a:t>
                      </a: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Сергеевич</a:t>
                      </a:r>
                      <a:endParaRPr lang="ru-RU" sz="28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800" b="0" i="0" u="none" strike="noStrike" noProof="0" dirty="0">
                          <a:latin typeface="Times New Roman"/>
                        </a:rPr>
                        <a:t>Бизнес-аналитик, дизайнер, </a:t>
                      </a:r>
                      <a:r>
                        <a:rPr lang="ru-RU" sz="2800" b="0" i="0" u="none" strike="noStrike" noProof="0" err="1">
                          <a:latin typeface="Times New Roman"/>
                        </a:rPr>
                        <a:t>frontend</a:t>
                      </a:r>
                      <a:r>
                        <a:rPr lang="ru-RU" sz="2800" b="0" i="0" u="none" strike="noStrike" noProof="0" dirty="0">
                          <a:latin typeface="Times New Roman"/>
                        </a:rPr>
                        <a:t> разработчик</a:t>
                      </a:r>
                      <a:endParaRPr lang="ru-RU" sz="2800" dirty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0443"/>
                  </a:ext>
                </a:extLst>
              </a:tr>
              <a:tr h="107074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Иванов</a:t>
                      </a: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Григорий</a:t>
                      </a:r>
                      <a:r>
                        <a:rPr lang="en-US" sz="2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28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Валерьевич</a:t>
                      </a:r>
                      <a:endParaRPr lang="ru-RU" sz="28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ru-RU" sz="28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D8D0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800" b="0" i="0" u="none" strike="noStrike" noProof="0" dirty="0">
                          <a:latin typeface="Times New Roman"/>
                        </a:rPr>
                        <a:t>Системный аналитик, технический писатель, QA-инженер</a:t>
                      </a:r>
                      <a:endParaRPr lang="ru-RU" sz="2800" dirty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067808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08EA2E-6511-509C-45DF-F83464EB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0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80190A1-8B7A-5031-718A-EE354BE64385}"/>
              </a:ext>
            </a:extLst>
          </p:cNvPr>
          <p:cNvSpPr txBox="1">
            <a:spLocks/>
          </p:cNvSpPr>
          <p:nvPr/>
        </p:nvSpPr>
        <p:spPr>
          <a:xfrm>
            <a:off x="6299664" y="3652332"/>
            <a:ext cx="5770572" cy="3035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err="1">
                <a:latin typeface="Times New Roman"/>
                <a:cs typeface="Times New Roman"/>
              </a:rPr>
              <a:t>Выполнили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студенты</a:t>
            </a:r>
            <a:r>
              <a:rPr lang="en-US" dirty="0">
                <a:latin typeface="Times New Roman"/>
                <a:cs typeface="Times New Roman"/>
              </a:rPr>
              <a:t> 3 </a:t>
            </a:r>
            <a:r>
              <a:rPr lang="en-US" dirty="0" err="1">
                <a:latin typeface="Times New Roman"/>
                <a:cs typeface="Times New Roman"/>
              </a:rPr>
              <a:t>курса</a:t>
            </a:r>
            <a:r>
              <a:rPr lang="en-US" dirty="0">
                <a:latin typeface="Times New Roman"/>
                <a:cs typeface="Times New Roman"/>
              </a:rPr>
              <a:t> ФКН </a:t>
            </a:r>
            <a:r>
              <a:rPr lang="en-US" dirty="0" err="1">
                <a:latin typeface="Times New Roman"/>
                <a:cs typeface="Times New Roman"/>
              </a:rPr>
              <a:t>группа</a:t>
            </a:r>
            <a:r>
              <a:rPr lang="en-US" dirty="0">
                <a:latin typeface="Times New Roman"/>
                <a:cs typeface="Times New Roman"/>
              </a:rPr>
              <a:t> 6-1:</a:t>
            </a:r>
            <a:endParaRPr lang="ru-RU" dirty="0">
              <a:latin typeface="Times New Roman"/>
              <a:cs typeface="Times New Roman"/>
            </a:endParaRPr>
          </a:p>
          <a:p>
            <a:pPr marL="0" indent="0" algn="r">
              <a:buNone/>
            </a:pPr>
            <a:r>
              <a:rPr lang="en-US" dirty="0" err="1">
                <a:latin typeface="Times New Roman"/>
                <a:cs typeface="Times New Roman"/>
              </a:rPr>
              <a:t>Шестопалов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Даниил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Андреевич</a:t>
            </a:r>
            <a:endParaRPr lang="en-US" dirty="0">
              <a:latin typeface="Times New Roman"/>
              <a:cs typeface="Times New Roman"/>
            </a:endParaRPr>
          </a:p>
          <a:p>
            <a:pPr marL="0" indent="0" algn="r">
              <a:buNone/>
            </a:pPr>
            <a:r>
              <a:rPr lang="en-US" dirty="0" err="1">
                <a:latin typeface="Times New Roman"/>
                <a:cs typeface="Times New Roman"/>
              </a:rPr>
              <a:t>Третьяков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Данила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Сергеевич</a:t>
            </a:r>
            <a:endParaRPr lang="en-US" dirty="0">
              <a:latin typeface="Times New Roman"/>
              <a:cs typeface="Times New Roman"/>
            </a:endParaRPr>
          </a:p>
          <a:p>
            <a:pPr marL="0" indent="0" algn="r">
              <a:buNone/>
            </a:pPr>
            <a:r>
              <a:rPr lang="en-US" dirty="0" err="1">
                <a:latin typeface="Times New Roman"/>
                <a:cs typeface="Times New Roman"/>
              </a:rPr>
              <a:t>Иванов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Григорий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Валерьевич</a:t>
            </a:r>
            <a:endParaRPr lang="en-US" dirty="0">
              <a:latin typeface="Times New Roman"/>
              <a:ea typeface="+mn-lt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095F8-DFFC-4E54-860E-00A82EBADAB4}"/>
              </a:ext>
            </a:extLst>
          </p:cNvPr>
          <p:cNvSpPr txBox="1"/>
          <p:nvPr/>
        </p:nvSpPr>
        <p:spPr>
          <a:xfrm>
            <a:off x="1883" y="801511"/>
            <a:ext cx="1218823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600">
                <a:latin typeface="Times New Roman"/>
                <a:cs typeface="Segoe UI"/>
              </a:rPr>
              <a:t>Мобильное  приложение​</a:t>
            </a:r>
          </a:p>
          <a:p>
            <a:pPr algn="ctr"/>
            <a:r>
              <a:rPr lang="ru-RU" sz="3600">
                <a:latin typeface="Times New Roman"/>
                <a:cs typeface="Segoe UI"/>
              </a:rPr>
              <a:t> контроля заданий​</a:t>
            </a:r>
            <a:br>
              <a:rPr lang="ru-RU" sz="3600">
                <a:latin typeface="Times New Roman"/>
                <a:cs typeface="Segoe UI"/>
              </a:rPr>
            </a:br>
            <a:r>
              <a:rPr lang="ru-RU" sz="3600">
                <a:latin typeface="Times New Roman"/>
                <a:cs typeface="Segoe UI"/>
              </a:rPr>
              <a:t>ProjectPal ​</a:t>
            </a:r>
          </a:p>
        </p:txBody>
      </p:sp>
      <p:pic>
        <p:nvPicPr>
          <p:cNvPr id="2" name="Рисунок 1" descr="Изображение выглядит как текст, мультфильм, снимок экрана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82670CB1-E3F6-F757-828A-C99B0FB9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03" y="2876273"/>
            <a:ext cx="3562627" cy="3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FE676-8BFE-308B-A7C7-91723F29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C1149-86D4-53F3-5A06-14B6557B0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8"/>
            <a:ext cx="10515600" cy="68537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Неумелое распределение своего времени;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Откладывание заданий на последний момент.</a:t>
            </a:r>
          </a:p>
          <a:p>
            <a:endParaRPr lang="ru-RU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ru-RU" sz="24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09E186-560B-3BC4-595B-4883B886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2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DF646D-F90D-AE86-4F8D-2028BE04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Статистика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736F89D-6FCA-155B-553C-E236DA06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ru-RU"/>
          </a:p>
        </p:txBody>
      </p:sp>
      <p:pic>
        <p:nvPicPr>
          <p:cNvPr id="6" name="Рисунок 5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3F6CE118-6E6C-E015-B422-FF6742BA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71" y="1355271"/>
            <a:ext cx="8262258" cy="49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5136B-203A-19B8-7C3B-1D5C9BF0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Целевая аудитория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DF6E1FE-82CB-C665-DA78-A9EFB392C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120"/>
            <a:ext cx="10515600" cy="6478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/>
                <a:cs typeface="Times New Roman"/>
              </a:rPr>
              <a:t>Люди в возрасте 20-25:</a:t>
            </a:r>
          </a:p>
          <a:p>
            <a:pPr marL="0" indent="0">
              <a:buNone/>
            </a:pPr>
            <a:endParaRPr lang="ru-RU" dirty="0"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ru-RU" dirty="0">
                <a:latin typeface="Times New Roman"/>
                <a:cs typeface="Times New Roman"/>
              </a:rPr>
              <a:t>Студенты</a:t>
            </a:r>
          </a:p>
          <a:p>
            <a:pPr>
              <a:lnSpc>
                <a:spcPct val="200000"/>
              </a:lnSpc>
            </a:pPr>
            <a:r>
              <a:rPr lang="ru-RU" dirty="0">
                <a:latin typeface="Times New Roman"/>
                <a:cs typeface="Times New Roman"/>
              </a:rPr>
              <a:t>Преподаватели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0B893D2-E20D-FABC-5317-91BD539F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4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AB823-1ED1-8795-72CA-843F36990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/>
                <a:cs typeface="Times New Roman"/>
              </a:rPr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FE60F9-C772-27F7-691B-BD9DA78F9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85"/>
            <a:ext cx="10515600" cy="55426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/>
                <a:cs typeface="Times New Roman"/>
              </a:rPr>
              <a:t> </a:t>
            </a:r>
            <a:r>
              <a:rPr lang="ru-RU" dirty="0">
                <a:latin typeface="Times New Roman"/>
                <a:ea typeface="+mn-lt"/>
                <a:cs typeface="+mn-lt"/>
              </a:rPr>
              <a:t>Мобильное приложение </a:t>
            </a:r>
            <a:r>
              <a:rPr lang="ru-RU" dirty="0" err="1">
                <a:latin typeface="Times New Roman"/>
                <a:ea typeface="+mn-lt"/>
                <a:cs typeface="+mn-lt"/>
              </a:rPr>
              <a:t>ProjectPal</a:t>
            </a:r>
            <a:r>
              <a:rPr lang="ru-RU" dirty="0">
                <a:latin typeface="Times New Roman"/>
                <a:ea typeface="+mn-lt"/>
                <a:cs typeface="+mn-lt"/>
              </a:rPr>
              <a:t>:</a:t>
            </a:r>
          </a:p>
          <a:p>
            <a:pPr marL="342900" indent="-342900"/>
            <a:r>
              <a:rPr lang="ru-RU" dirty="0">
                <a:latin typeface="Times New Roman"/>
                <a:ea typeface="+mn-lt"/>
                <a:cs typeface="+mn-lt"/>
              </a:rPr>
              <a:t>Помогает учащимся улучшить свою организацию времени;</a:t>
            </a:r>
          </a:p>
          <a:p>
            <a:pPr marL="342900" indent="-342900"/>
            <a:r>
              <a:rPr lang="ru-RU" dirty="0">
                <a:latin typeface="Times New Roman"/>
                <a:ea typeface="+mn-lt"/>
                <a:cs typeface="+mn-lt"/>
              </a:rPr>
              <a:t>Предоставляет уведомления о заданиях;</a:t>
            </a:r>
          </a:p>
          <a:p>
            <a:pPr marL="342900" indent="-342900"/>
            <a:r>
              <a:rPr lang="ru-RU" dirty="0">
                <a:latin typeface="Times New Roman"/>
                <a:ea typeface="+mn-lt"/>
                <a:cs typeface="+mn-lt"/>
              </a:rPr>
              <a:t>Позволяет учащимся отвечать на задания;</a:t>
            </a:r>
          </a:p>
          <a:p>
            <a:pPr marL="342900" indent="-342900"/>
            <a:r>
              <a:rPr lang="ru-RU" dirty="0">
                <a:latin typeface="Times New Roman"/>
                <a:ea typeface="+mn-lt"/>
                <a:cs typeface="+mn-lt"/>
              </a:rPr>
              <a:t>Даёт возможность преподавателям создавать задания;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D20A46-F289-DACB-4DAD-5CB3E69C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7F05F-C31D-9F1D-6E0D-62EDAE5F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Технологии и инновации. Клиент</a:t>
            </a:r>
          </a:p>
        </p:txBody>
      </p:sp>
      <p:pic>
        <p:nvPicPr>
          <p:cNvPr id="6" name="Рисунок 5" descr="Brand">
            <a:extLst>
              <a:ext uri="{FF2B5EF4-FFF2-40B4-BE49-F238E27FC236}">
                <a16:creationId xmlns:a16="http://schemas.microsoft.com/office/drawing/2014/main" id="{1A25372E-0D64-CB52-A96E-FB059E96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54" y="2152605"/>
            <a:ext cx="1682441" cy="2390405"/>
          </a:xfrm>
          <a:prstGeom prst="rect">
            <a:avLst/>
          </a:prstGeom>
        </p:spPr>
      </p:pic>
      <p:pic>
        <p:nvPicPr>
          <p:cNvPr id="8" name="Рисунок 7" descr="Dart programming language | Dart">
            <a:extLst>
              <a:ext uri="{FF2B5EF4-FFF2-40B4-BE49-F238E27FC236}">
                <a16:creationId xmlns:a16="http://schemas.microsoft.com/office/drawing/2014/main" id="{4E2CA987-2EAD-CA21-E9A6-89325452D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46" y="2307597"/>
            <a:ext cx="4060387" cy="224165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07E52D-7F7B-9D74-E30B-3C6763EE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4669B-561C-64A2-2731-5198401A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Технологии и инновации. Сервер</a:t>
            </a:r>
            <a:endParaRPr lang="ru-RU"/>
          </a:p>
        </p:txBody>
      </p:sp>
      <p:pic>
        <p:nvPicPr>
          <p:cNvPr id="6" name="Рисунок 5" descr="Java">
            <a:extLst>
              <a:ext uri="{FF2B5EF4-FFF2-40B4-BE49-F238E27FC236}">
                <a16:creationId xmlns:a16="http://schemas.microsoft.com/office/drawing/2014/main" id="{9EB64851-8A64-B0AA-5328-ACEDA248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80" y="2312710"/>
            <a:ext cx="3026641" cy="2218897"/>
          </a:xfrm>
          <a:prstGeom prst="rect">
            <a:avLst/>
          </a:prstGeom>
        </p:spPr>
      </p:pic>
      <p:pic>
        <p:nvPicPr>
          <p:cNvPr id="8" name="Рисунок 7" descr="Exploring Spring Boot :Beginners Level - Knoldus Blogs">
            <a:extLst>
              <a:ext uri="{FF2B5EF4-FFF2-40B4-BE49-F238E27FC236}">
                <a16:creationId xmlns:a16="http://schemas.microsoft.com/office/drawing/2014/main" id="{EB23210A-66B6-8D85-2569-6A92318B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90" y="1381536"/>
            <a:ext cx="3461584" cy="1860092"/>
          </a:xfrm>
          <a:prstGeom prst="rect">
            <a:avLst/>
          </a:prstGeom>
        </p:spPr>
      </p:pic>
      <p:pic>
        <p:nvPicPr>
          <p:cNvPr id="10" name="Рисунок 9" descr="PostgreSQL SVG Vector Logos - Vector Logo Zone">
            <a:extLst>
              <a:ext uri="{FF2B5EF4-FFF2-40B4-BE49-F238E27FC236}">
                <a16:creationId xmlns:a16="http://schemas.microsoft.com/office/drawing/2014/main" id="{6B07590E-2AAD-1F55-90B2-DF6CBE7E6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550" y="2677349"/>
            <a:ext cx="3767752" cy="1854373"/>
          </a:xfrm>
          <a:prstGeom prst="rect">
            <a:avLst/>
          </a:prstGeom>
        </p:spPr>
      </p:pic>
      <p:pic>
        <p:nvPicPr>
          <p:cNvPr id="12" name="Рисунок 11" descr="Docker Logo and symbol, meaning, history, PNG, brand">
            <a:extLst>
              <a:ext uri="{FF2B5EF4-FFF2-40B4-BE49-F238E27FC236}">
                <a16:creationId xmlns:a16="http://schemas.microsoft.com/office/drawing/2014/main" id="{6A1A9C6E-152B-E8C9-8AE5-02F3BF31D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995" y="4161806"/>
            <a:ext cx="4168850" cy="2368763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AD3208-57E6-99A6-EEF4-F21599B6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2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0F7E0-9831-CBE4-679C-49C5D4A2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Times New Roman"/>
                <a:cs typeface="Times New Roman"/>
              </a:rPr>
              <a:t>Конкурентное преимущество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50BB521-FBFA-4585-4559-629EEC21C7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906047"/>
              </p:ext>
            </p:extLst>
          </p:nvPr>
        </p:nvGraphicFramePr>
        <p:xfrm>
          <a:off x="839304" y="1501913"/>
          <a:ext cx="10915191" cy="536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116">
                  <a:extLst>
                    <a:ext uri="{9D8B030D-6E8A-4147-A177-3AD203B41FA5}">
                      <a16:colId xmlns:a16="http://schemas.microsoft.com/office/drawing/2014/main" val="3898878134"/>
                    </a:ext>
                  </a:extLst>
                </a:gridCol>
                <a:gridCol w="1458284">
                  <a:extLst>
                    <a:ext uri="{9D8B030D-6E8A-4147-A177-3AD203B41FA5}">
                      <a16:colId xmlns:a16="http://schemas.microsoft.com/office/drawing/2014/main" val="271102098"/>
                    </a:ext>
                  </a:extLst>
                </a:gridCol>
                <a:gridCol w="1819197">
                  <a:extLst>
                    <a:ext uri="{9D8B030D-6E8A-4147-A177-3AD203B41FA5}">
                      <a16:colId xmlns:a16="http://schemas.microsoft.com/office/drawing/2014/main" val="3301874211"/>
                    </a:ext>
                  </a:extLst>
                </a:gridCol>
                <a:gridCol w="1819197">
                  <a:extLst>
                    <a:ext uri="{9D8B030D-6E8A-4147-A177-3AD203B41FA5}">
                      <a16:colId xmlns:a16="http://schemas.microsoft.com/office/drawing/2014/main" val="1837243073"/>
                    </a:ext>
                  </a:extLst>
                </a:gridCol>
                <a:gridCol w="1977673">
                  <a:extLst>
                    <a:ext uri="{9D8B030D-6E8A-4147-A177-3AD203B41FA5}">
                      <a16:colId xmlns:a16="http://schemas.microsoft.com/office/drawing/2014/main" val="2046203912"/>
                    </a:ext>
                  </a:extLst>
                </a:gridCol>
                <a:gridCol w="1660724">
                  <a:extLst>
                    <a:ext uri="{9D8B030D-6E8A-4147-A177-3AD203B41FA5}">
                      <a16:colId xmlns:a16="http://schemas.microsoft.com/office/drawing/2014/main" val="1512378686"/>
                    </a:ext>
                  </a:extLst>
                </a:gridCol>
              </a:tblGrid>
              <a:tr h="6628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Плюсы</a:t>
                      </a:r>
                      <a:endParaRPr lang="ru-RU" sz="200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BC7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b="1" i="0" u="none" strike="noStrike" noProof="0" err="1">
                          <a:solidFill>
                            <a:schemeClr val="tx1"/>
                          </a:solidFill>
                          <a:latin typeface="Times New Roman"/>
                        </a:rPr>
                        <a:t>ProjectPal</a:t>
                      </a:r>
                      <a:r>
                        <a:rPr lang="ru-RU" sz="2000" b="1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</a:t>
                      </a:r>
                      <a:endParaRPr lang="ru-RU" sz="20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BC7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000" b="0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Moodle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BC7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IStudiz</a:t>
                      </a:r>
                      <a:r>
                        <a:rPr lang="ru-RU" sz="20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 </a:t>
                      </a:r>
                      <a:r>
                        <a:rPr lang="ru-RU" sz="2000" b="0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pro</a:t>
                      </a:r>
                      <a:endParaRPr lang="ru-RU" sz="2000" b="0" i="0" u="none" strike="noStrike" noProof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ru-RU" sz="20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BC7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000" b="0" err="1">
                          <a:solidFill>
                            <a:schemeClr val="tx1"/>
                          </a:solidFill>
                          <a:latin typeface="Times New Roman"/>
                        </a:rPr>
                        <a:t>MyStudyLive</a:t>
                      </a:r>
                    </a:p>
                  </a:txBody>
                  <a:tcPr anchor="ctr">
                    <a:solidFill>
                      <a:srgbClr val="FFBC7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0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Power </a:t>
                      </a:r>
                      <a:r>
                        <a:rPr lang="ru-RU" sz="2000" b="0" i="0" u="none" strike="noStrike" noProof="0" dirty="0" err="1">
                          <a:solidFill>
                            <a:schemeClr val="tx1"/>
                          </a:solidFill>
                          <a:latin typeface="Times New Roman"/>
                        </a:rPr>
                        <a:t>Planner</a:t>
                      </a:r>
                      <a:endParaRPr lang="ru-RU" sz="2000" b="0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FFBC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71759"/>
                  </a:ext>
                </a:extLst>
              </a:tr>
              <a:tr h="6628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b="0" i="0" u="none" strike="noStrike" noProof="0" dirty="0">
                          <a:latin typeface="Times New Roman"/>
                        </a:rPr>
                        <a:t>Отслеживание оценок</a:t>
                      </a:r>
                      <a:endParaRPr lang="ru-RU" sz="2000" dirty="0">
                        <a:latin typeface="Times New Roman"/>
                      </a:endParaRP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3942"/>
                  </a:ext>
                </a:extLst>
              </a:tr>
              <a:tr h="662887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Times New Roman"/>
                        </a:rPr>
                        <a:t>Уведомления (напоминания)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FFB5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705270"/>
                  </a:ext>
                </a:extLst>
              </a:tr>
              <a:tr h="8882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dirty="0">
                          <a:latin typeface="Times New Roman"/>
                        </a:rPr>
                        <a:t>Контроль со стороны преподавателя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-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-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3121"/>
                  </a:ext>
                </a:extLst>
              </a:tr>
              <a:tr h="9413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b="0" i="0" u="none" strike="noStrike" noProof="0" dirty="0">
                          <a:solidFill>
                            <a:schemeClr val="tx1"/>
                          </a:solidFill>
                          <a:latin typeface="Times New Roman"/>
                        </a:rPr>
                        <a:t>Возможность работы оффлайн</a:t>
                      </a:r>
                      <a:endParaRPr lang="ru-RU" sz="20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u="none" dirty="0">
                          <a:latin typeface="Times New Roman"/>
                        </a:rPr>
                        <a:t>-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-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>
                    <a:solidFill>
                      <a:srgbClr val="EDE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61998"/>
                  </a:ext>
                </a:extLst>
              </a:tr>
              <a:tr h="8882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000" dirty="0">
                          <a:latin typeface="Times New Roman"/>
                        </a:rPr>
                        <a:t>Отсутствие платной </a:t>
                      </a:r>
                      <a:r>
                        <a:rPr lang="ru-RU" sz="2000" dirty="0" smtClean="0">
                          <a:latin typeface="Times New Roman"/>
                        </a:rPr>
                        <a:t>подписки</a:t>
                      </a:r>
                      <a:endParaRPr lang="en-US" sz="2000" dirty="0" smtClean="0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ru-RU" sz="2000" dirty="0" smtClean="0">
                          <a:latin typeface="Times New Roman"/>
                        </a:rPr>
                        <a:t>для обычных</a:t>
                      </a:r>
                      <a:r>
                        <a:rPr lang="ru-RU" sz="2000" baseline="0" dirty="0" smtClean="0">
                          <a:latin typeface="Times New Roman"/>
                        </a:rPr>
                        <a:t> пользователей</a:t>
                      </a:r>
                      <a:endParaRPr lang="ru-RU" sz="20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Times New Roman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latin typeface="Times New Roman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123336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F5CD4B-7C14-5265-B325-C95AF389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7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D1C0C9-3664-B9E9-1A9A-57469D60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Демонстрация продукта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C54EED-3DD1-9F42-99C7-83BDABEA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ru-RU"/>
          </a:p>
        </p:txBody>
      </p:sp>
      <p:pic>
        <p:nvPicPr>
          <p:cNvPr id="7" name="video5386557870210828815">
            <a:hlinkClick r:id="" action="ppaction://media"/>
            <a:extLst>
              <a:ext uri="{FF2B5EF4-FFF2-40B4-BE49-F238E27FC236}">
                <a16:creationId xmlns:a16="http://schemas.microsoft.com/office/drawing/2014/main" id="{A88EF04D-3E22-D3DC-3DB0-5021CB6B26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7" end="30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8355" y="236630"/>
            <a:ext cx="2978498" cy="6621370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70958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 mod="1">
    <p:ext uri="{6950BFC3-D8DA-4A85-94F7-54DA5524770B}">
      <p188:commentRel xmlns:p188="http://schemas.microsoft.com/office/powerpoint/2018/8/main" xmlns="" r:id="rId7"/>
    </p:ext>
  </p:extLst>
</p:sld>
</file>

<file path=ppt/theme/theme1.xml><?xml version="1.0" encoding="utf-8"?>
<a:theme xmlns:a="http://schemas.openxmlformats.org/drawingml/2006/main" name="GradientVTI">
  <a:themeElements>
    <a:clrScheme name="Стандартная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199</Words>
  <Application>Microsoft Office PowerPoint</Application>
  <PresentationFormat>Широкоэкранный</PresentationFormat>
  <Paragraphs>105</Paragraphs>
  <Slides>18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Segoe UI</vt:lpstr>
      <vt:lpstr>Times New Roman</vt:lpstr>
      <vt:lpstr>Univers</vt:lpstr>
      <vt:lpstr>GradientVTI</vt:lpstr>
      <vt:lpstr>Презентация PowerPoint</vt:lpstr>
      <vt:lpstr>Проблематика</vt:lpstr>
      <vt:lpstr>Статистика</vt:lpstr>
      <vt:lpstr>Целевая аудитория</vt:lpstr>
      <vt:lpstr>Предлагаемое решение</vt:lpstr>
      <vt:lpstr>Технологии и инновации. Клиент</vt:lpstr>
      <vt:lpstr>Технологии и инновации. Сервер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Бизнес-модель</vt:lpstr>
      <vt:lpstr>Аналитика. Воронка авторизации</vt:lpstr>
      <vt:lpstr>Аналитика. Просмотр календаря</vt:lpstr>
      <vt:lpstr>Аналитика. Добавление ответа</vt:lpstr>
      <vt:lpstr>План развития. Долгосрочные цели</vt:lpstr>
      <vt:lpstr>Информация о команде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Admin</cp:lastModifiedBy>
  <cp:revision>181</cp:revision>
  <dcterms:created xsi:type="dcterms:W3CDTF">2024-03-10T12:55:42Z</dcterms:created>
  <dcterms:modified xsi:type="dcterms:W3CDTF">2024-05-31T13:05:26Z</dcterms:modified>
</cp:coreProperties>
</file>